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7" r:id="rId1"/>
  </p:sldMasterIdLst>
  <p:notesMasterIdLst>
    <p:notesMasterId r:id="rId12"/>
  </p:notesMasterIdLst>
  <p:sldIdLst>
    <p:sldId id="256" r:id="rId2"/>
    <p:sldId id="303" r:id="rId3"/>
    <p:sldId id="302" r:id="rId4"/>
    <p:sldId id="304" r:id="rId5"/>
    <p:sldId id="305" r:id="rId6"/>
    <p:sldId id="301" r:id="rId7"/>
    <p:sldId id="312" r:id="rId8"/>
    <p:sldId id="314" r:id="rId9"/>
    <p:sldId id="310" r:id="rId10"/>
    <p:sldId id="308" r:id="rId11"/>
  </p:sldIdLst>
  <p:sldSz cx="9144000" cy="6858000" type="letter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NE" initials="I" lastIdx="1" clrIdx="0">
    <p:extLst>
      <p:ext uri="{19B8F6BF-5375-455C-9EA6-DF929625EA0E}">
        <p15:presenceInfo xmlns:p15="http://schemas.microsoft.com/office/powerpoint/2012/main" userId="I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666699"/>
    <a:srgbClr val="8971E1"/>
    <a:srgbClr val="AC66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32" autoAdjust="0"/>
  </p:normalViewPr>
  <p:slideViewPr>
    <p:cSldViewPr snapToGrid="0">
      <p:cViewPr varScale="1">
        <p:scale>
          <a:sx n="89" d="100"/>
          <a:sy n="89" d="100"/>
        </p:scale>
        <p:origin x="802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NE\AppData\Local\Microsoft\Windows\INetCache\Content.Outlook\UJTGYFO9\Gra&#769;ficas%20de%20apoyos%20enviados%20(2017%2011%2007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NE\AppData\Local\Microsoft\Windows\INetCache\Content.Outlook\UJTGYFO9\Gra&#769;ficas%20de%20apoyos%20enviados%20(2017%2011%2007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AS\Candidatos%20independientes\Apoyo%20ciudadano%20automatizaci&#243;n\Funcionamiento%20APP\Presentaci&#243;n%20consejeros\Auxiliares%20registrados%2018-oct%20al%206-nov%20(2017%2011%2007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600">
                <a:latin typeface="Arial Narrow"/>
                <a:cs typeface="Arial Narrow"/>
              </a:defRPr>
            </a:pPr>
            <a:r>
              <a:rPr lang="es-ES" sz="2000" dirty="0">
                <a:latin typeface="Arial Narrow"/>
                <a:cs typeface="Arial Narrow"/>
              </a:rPr>
              <a:t>Evolución de</a:t>
            </a:r>
            <a:r>
              <a:rPr lang="es-ES" sz="2000" baseline="0" dirty="0">
                <a:latin typeface="Arial Narrow"/>
                <a:cs typeface="Arial Narrow"/>
              </a:rPr>
              <a:t> apoyo ciudadano</a:t>
            </a:r>
            <a:r>
              <a:rPr lang="es-ES" sz="2000" dirty="0">
                <a:latin typeface="Arial Narrow"/>
                <a:cs typeface="Arial Narrow"/>
              </a:rPr>
              <a:t> enviado</a:t>
            </a:r>
            <a:r>
              <a:rPr lang="es-ES" sz="2000" baseline="0" dirty="0">
                <a:latin typeface="Arial Narrow"/>
                <a:cs typeface="Arial Narrow"/>
              </a:rPr>
              <a:t> al INE</a:t>
            </a:r>
          </a:p>
          <a:p>
            <a:pPr>
              <a:defRPr sz="1600">
                <a:latin typeface="Arial Narrow"/>
                <a:cs typeface="Arial Narrow"/>
              </a:defRPr>
            </a:pPr>
            <a:r>
              <a:rPr lang="es-ES" sz="2000" baseline="0" dirty="0">
                <a:latin typeface="Arial Narrow"/>
                <a:cs typeface="Arial Narrow"/>
              </a:rPr>
              <a:t>(32 días</a:t>
            </a:r>
            <a:r>
              <a:rPr lang="es-ES" sz="2000" baseline="0" dirty="0" smtClean="0">
                <a:latin typeface="Arial Narrow"/>
                <a:cs typeface="Arial Narrow"/>
              </a:rPr>
              <a:t>) corte 06/nov 23:59</a:t>
            </a:r>
            <a:endParaRPr lang="es-ES" sz="2000" dirty="0">
              <a:latin typeface="Arial Narrow"/>
              <a:cs typeface="Arial Narrow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26109216816648"/>
          <c:y val="0.20495166307058599"/>
          <c:w val="0.83464260811891"/>
          <c:h val="0.66114887774259501"/>
        </c:manualLayout>
      </c:layout>
      <c:lineChart>
        <c:grouping val="standard"/>
        <c:varyColors val="0"/>
        <c:ser>
          <c:idx val="0"/>
          <c:order val="0"/>
          <c:tx>
            <c:strRef>
              <c:f>Hoja1!$C$38</c:f>
              <c:strCache>
                <c:ptCount val="1"/>
                <c:pt idx="0">
                  <c:v>Firmas entregadas</c:v>
                </c:pt>
              </c:strCache>
            </c:strRef>
          </c:tx>
          <c:spPr>
            <a:ln>
              <a:solidFill>
                <a:srgbClr val="95005E"/>
              </a:solidFill>
            </a:ln>
          </c:spPr>
          <c:marker>
            <c:symbol val="none"/>
          </c:marker>
          <c:dPt>
            <c:idx val="0"/>
            <c:marker>
              <c:symbol val="circle"/>
              <c:size val="6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Pt>
            <c:idx val="6"/>
            <c:marker>
              <c:symbol val="circle"/>
              <c:size val="6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Pt>
            <c:idx val="10"/>
            <c:marker>
              <c:symbol val="circle"/>
              <c:size val="6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Pt>
            <c:idx val="11"/>
            <c:marker>
              <c:symbol val="circle"/>
              <c:size val="6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Pt>
            <c:idx val="23"/>
            <c:bubble3D val="0"/>
          </c:dPt>
          <c:dPt>
            <c:idx val="30"/>
            <c:bubble3D val="0"/>
          </c:dPt>
          <c:dPt>
            <c:idx val="31"/>
            <c:marker>
              <c:symbol val="circle"/>
              <c:size val="6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2.23214285714286E-2"/>
                  <c:y val="-4.2704626334519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7.8125E-2"/>
                  <c:y val="-3.914590747330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7.3753339426321701E-2"/>
                  <c:y val="-3.738317757009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1.7403922335794981E-2"/>
                  <c:y val="-6.1498195908355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1"/>
              <c:layout>
                <c:manualLayout>
                  <c:x val="-1.29589632829375E-2"/>
                  <c:y val="-5.33807829181493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Arial Narrow"/>
                    <a:cs typeface="Arial Narrow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Hoja1!$C$39:$C$70</c:f>
              <c:numCache>
                <c:formatCode>#,##0</c:formatCode>
                <c:ptCount val="32"/>
                <c:pt idx="0">
                  <c:v>365</c:v>
                </c:pt>
                <c:pt idx="1">
                  <c:v>1115</c:v>
                </c:pt>
                <c:pt idx="2">
                  <c:v>1976</c:v>
                </c:pt>
                <c:pt idx="3">
                  <c:v>3071</c:v>
                </c:pt>
                <c:pt idx="4">
                  <c:v>4466</c:v>
                </c:pt>
                <c:pt idx="5">
                  <c:v>5963</c:v>
                </c:pt>
                <c:pt idx="6">
                  <c:v>7451</c:v>
                </c:pt>
                <c:pt idx="7">
                  <c:v>8956</c:v>
                </c:pt>
                <c:pt idx="8">
                  <c:v>11443</c:v>
                </c:pt>
                <c:pt idx="9">
                  <c:v>14333</c:v>
                </c:pt>
                <c:pt idx="10">
                  <c:v>19107</c:v>
                </c:pt>
                <c:pt idx="11">
                  <c:v>26914</c:v>
                </c:pt>
                <c:pt idx="12">
                  <c:v>36388</c:v>
                </c:pt>
                <c:pt idx="13">
                  <c:v>46504</c:v>
                </c:pt>
                <c:pt idx="14">
                  <c:v>56180</c:v>
                </c:pt>
                <c:pt idx="15">
                  <c:v>66304</c:v>
                </c:pt>
                <c:pt idx="16">
                  <c:v>77627</c:v>
                </c:pt>
                <c:pt idx="17">
                  <c:v>89527</c:v>
                </c:pt>
                <c:pt idx="18">
                  <c:v>105400</c:v>
                </c:pt>
                <c:pt idx="19">
                  <c:v>125210</c:v>
                </c:pt>
                <c:pt idx="20">
                  <c:v>145614</c:v>
                </c:pt>
                <c:pt idx="21">
                  <c:v>165945</c:v>
                </c:pt>
                <c:pt idx="22">
                  <c:v>188517</c:v>
                </c:pt>
                <c:pt idx="23">
                  <c:v>211005</c:v>
                </c:pt>
                <c:pt idx="24">
                  <c:v>236089</c:v>
                </c:pt>
                <c:pt idx="25">
                  <c:v>263524</c:v>
                </c:pt>
                <c:pt idx="26">
                  <c:v>289291</c:v>
                </c:pt>
                <c:pt idx="27">
                  <c:v>313401</c:v>
                </c:pt>
                <c:pt idx="28">
                  <c:v>348891</c:v>
                </c:pt>
                <c:pt idx="29">
                  <c:v>382764</c:v>
                </c:pt>
                <c:pt idx="30">
                  <c:v>410911</c:v>
                </c:pt>
                <c:pt idx="31">
                  <c:v>450875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smooth val="0"/>
        <c:axId val="-38842608"/>
        <c:axId val="-38834992"/>
      </c:lineChart>
      <c:catAx>
        <c:axId val="-38842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 Narrow"/>
                    <a:cs typeface="Arial Narrow"/>
                  </a:defRPr>
                </a:pPr>
                <a:r>
                  <a:rPr lang="es-ES">
                    <a:latin typeface="Arial Narrow"/>
                    <a:cs typeface="Arial Narrow"/>
                  </a:rPr>
                  <a:t>Día</a:t>
                </a:r>
              </a:p>
            </c:rich>
          </c:tx>
          <c:layout>
            <c:manualLayout>
              <c:xMode val="edge"/>
              <c:yMode val="edge"/>
              <c:x val="0.49524342660292497"/>
              <c:y val="0.93811724157256104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/>
                <a:cs typeface="Arial Narrow"/>
              </a:defRPr>
            </a:pPr>
            <a:endParaRPr lang="es-MX"/>
          </a:p>
        </c:txPr>
        <c:crossAx val="-38834992"/>
        <c:crosses val="autoZero"/>
        <c:auto val="1"/>
        <c:lblAlgn val="ctr"/>
        <c:lblOffset val="100"/>
        <c:noMultiLvlLbl val="0"/>
      </c:catAx>
      <c:valAx>
        <c:axId val="-38834992"/>
        <c:scaling>
          <c:orientation val="minMax"/>
          <c:max val="5000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 Narrow"/>
                    <a:cs typeface="Arial Narrow"/>
                  </a:defRPr>
                </a:pPr>
                <a:r>
                  <a:rPr lang="es-ES">
                    <a:latin typeface="Arial Narrow"/>
                    <a:cs typeface="Arial Narrow"/>
                  </a:rPr>
                  <a:t>Apoyos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/>
                <a:cs typeface="Arial Narrow"/>
              </a:defRPr>
            </a:pPr>
            <a:endParaRPr lang="es-MX"/>
          </a:p>
        </c:txPr>
        <c:crossAx val="-38842608"/>
        <c:crosses val="autoZero"/>
        <c:crossBetween val="between"/>
        <c:majorUnit val="50000"/>
      </c:valAx>
    </c:plotArea>
    <c:plotVisOnly val="1"/>
    <c:dispBlanksAs val="gap"/>
    <c:showDLblsOverMax val="0"/>
  </c:chart>
  <c:spPr>
    <a:solidFill>
      <a:srgbClr val="FFFFFF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 sz="2000" dirty="0"/>
              <a:t>Evolución de apoyos enviados al INE por cargo</a:t>
            </a:r>
          </a:p>
          <a:p>
            <a:pPr>
              <a:defRPr/>
            </a:pPr>
            <a:r>
              <a:rPr lang="es-ES" sz="2000" dirty="0"/>
              <a:t>(32 días</a:t>
            </a:r>
            <a:r>
              <a:rPr lang="es-ES" sz="2000" dirty="0" smtClean="0"/>
              <a:t>) </a:t>
            </a:r>
            <a:r>
              <a:rPr lang="es-ES" sz="2000" b="1" i="0" u="none" strike="noStrike" baseline="0" dirty="0" smtClean="0">
                <a:effectLst/>
              </a:rPr>
              <a:t>06/nov 23:59</a:t>
            </a:r>
            <a:endParaRPr lang="es-ES" sz="20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2454099933446799"/>
          <c:y val="0.185841138278768"/>
          <c:w val="0.85278990635684404"/>
          <c:h val="0.60420030390937995"/>
        </c:manualLayout>
      </c:layout>
      <c:lineChart>
        <c:grouping val="standard"/>
        <c:varyColors val="0"/>
        <c:ser>
          <c:idx val="0"/>
          <c:order val="0"/>
          <c:tx>
            <c:strRef>
              <c:f>Hoja1!$D$38</c:f>
              <c:strCache>
                <c:ptCount val="1"/>
                <c:pt idx="0">
                  <c:v>Presidencia de la República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dPt>
            <c:idx val="10"/>
            <c:marker>
              <c:symbol val="circle"/>
              <c:size val="6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Pt>
            <c:idx val="30"/>
            <c:marker>
              <c:symbol val="circle"/>
              <c:size val="6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Pt>
            <c:idx val="31"/>
            <c:bubble3D val="0"/>
            <c:spPr>
              <a:ln>
                <a:solidFill>
                  <a:srgbClr val="7F7F7F"/>
                </a:solidFill>
              </a:ln>
            </c:spPr>
          </c:dPt>
          <c:dLbls>
            <c:dLbl>
              <c:idx val="10"/>
              <c:layout>
                <c:manualLayout>
                  <c:x val="-8.2937790791769606E-2"/>
                  <c:y val="-7.34767025089606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1"/>
              <c:layout>
                <c:manualLayout>
                  <c:x val="-8.6799320420966695E-3"/>
                  <c:y val="-4.3086337891973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Hoja1!$D$39:$D$70</c:f>
              <c:numCache>
                <c:formatCode>General</c:formatCode>
                <c:ptCount val="32"/>
                <c:pt idx="10" formatCode="#,##0">
                  <c:v>2471</c:v>
                </c:pt>
                <c:pt idx="11" formatCode="#,##0">
                  <c:v>5830</c:v>
                </c:pt>
                <c:pt idx="12" formatCode="#,##0">
                  <c:v>10167</c:v>
                </c:pt>
                <c:pt idx="13" formatCode="#,##0">
                  <c:v>14713</c:v>
                </c:pt>
                <c:pt idx="14" formatCode="#,##0">
                  <c:v>18699</c:v>
                </c:pt>
                <c:pt idx="15" formatCode="#,##0">
                  <c:v>22420</c:v>
                </c:pt>
                <c:pt idx="16" formatCode="#,##0">
                  <c:v>27190</c:v>
                </c:pt>
                <c:pt idx="17" formatCode="#,##0">
                  <c:v>31864</c:v>
                </c:pt>
                <c:pt idx="18" formatCode="#,##0">
                  <c:v>38892</c:v>
                </c:pt>
                <c:pt idx="19" formatCode="#,##0">
                  <c:v>47894</c:v>
                </c:pt>
                <c:pt idx="20" formatCode="#,##0">
                  <c:v>57499</c:v>
                </c:pt>
                <c:pt idx="21" formatCode="#,##0">
                  <c:v>66944</c:v>
                </c:pt>
                <c:pt idx="22" formatCode="#,##0">
                  <c:v>78190</c:v>
                </c:pt>
                <c:pt idx="23" formatCode="#,##0">
                  <c:v>89611</c:v>
                </c:pt>
                <c:pt idx="24" formatCode="#,##0">
                  <c:v>102106</c:v>
                </c:pt>
                <c:pt idx="25" formatCode="#,##0">
                  <c:v>115118</c:v>
                </c:pt>
                <c:pt idx="26" formatCode="#,##0">
                  <c:v>128175</c:v>
                </c:pt>
                <c:pt idx="27" formatCode="#,##0">
                  <c:v>141505</c:v>
                </c:pt>
                <c:pt idx="28" formatCode="#,##0">
                  <c:v>161563</c:v>
                </c:pt>
                <c:pt idx="29" formatCode="#,##0">
                  <c:v>181471</c:v>
                </c:pt>
                <c:pt idx="30" formatCode="#,##0">
                  <c:v>196423</c:v>
                </c:pt>
                <c:pt idx="31" formatCode="#,##0">
                  <c:v>218701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Hoja1!$E$38</c:f>
              <c:strCache>
                <c:ptCount val="1"/>
                <c:pt idx="0">
                  <c:v>Diputaciones federales</c:v>
                </c:pt>
              </c:strCache>
            </c:strRef>
          </c:tx>
          <c:spPr>
            <a:ln>
              <a:solidFill>
                <a:srgbClr val="95005E"/>
              </a:solidFill>
            </a:ln>
          </c:spPr>
          <c:marker>
            <c:symbol val="none"/>
          </c:marker>
          <c:dPt>
            <c:idx val="6"/>
            <c:marker>
              <c:symbol val="circle"/>
              <c:size val="5"/>
            </c:marker>
            <c:bubble3D val="0"/>
          </c:dPt>
          <c:dLbls>
            <c:dLbl>
              <c:idx val="6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1"/>
              <c:layout>
                <c:manualLayout>
                  <c:x val="-2.1730922958553998E-3"/>
                  <c:y val="-3.97284155270064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Hoja1!$E$39:$E$70</c:f>
              <c:numCache>
                <c:formatCode>#,##0</c:formatCode>
                <c:ptCount val="32"/>
                <c:pt idx="0">
                  <c:v>365</c:v>
                </c:pt>
                <c:pt idx="1">
                  <c:v>1115</c:v>
                </c:pt>
                <c:pt idx="2">
                  <c:v>1976</c:v>
                </c:pt>
                <c:pt idx="3">
                  <c:v>3071</c:v>
                </c:pt>
                <c:pt idx="4">
                  <c:v>4466</c:v>
                </c:pt>
                <c:pt idx="5">
                  <c:v>5963</c:v>
                </c:pt>
                <c:pt idx="6">
                  <c:v>7451</c:v>
                </c:pt>
                <c:pt idx="7">
                  <c:v>8956</c:v>
                </c:pt>
                <c:pt idx="8">
                  <c:v>11443</c:v>
                </c:pt>
                <c:pt idx="9">
                  <c:v>14333</c:v>
                </c:pt>
                <c:pt idx="10">
                  <c:v>16636</c:v>
                </c:pt>
                <c:pt idx="11">
                  <c:v>19898</c:v>
                </c:pt>
                <c:pt idx="12">
                  <c:v>23457</c:v>
                </c:pt>
                <c:pt idx="13">
                  <c:v>27108</c:v>
                </c:pt>
                <c:pt idx="14">
                  <c:v>31028</c:v>
                </c:pt>
                <c:pt idx="15">
                  <c:v>35408</c:v>
                </c:pt>
                <c:pt idx="16">
                  <c:v>39678</c:v>
                </c:pt>
                <c:pt idx="17">
                  <c:v>44168</c:v>
                </c:pt>
                <c:pt idx="18">
                  <c:v>49611</c:v>
                </c:pt>
                <c:pt idx="19">
                  <c:v>56093</c:v>
                </c:pt>
                <c:pt idx="20">
                  <c:v>63602</c:v>
                </c:pt>
                <c:pt idx="21">
                  <c:v>71870</c:v>
                </c:pt>
                <c:pt idx="22">
                  <c:v>79817</c:v>
                </c:pt>
                <c:pt idx="23">
                  <c:v>86839</c:v>
                </c:pt>
                <c:pt idx="24">
                  <c:v>95489</c:v>
                </c:pt>
                <c:pt idx="25">
                  <c:v>105388</c:v>
                </c:pt>
                <c:pt idx="26">
                  <c:v>114482</c:v>
                </c:pt>
                <c:pt idx="27">
                  <c:v>121730</c:v>
                </c:pt>
                <c:pt idx="28">
                  <c:v>131505</c:v>
                </c:pt>
                <c:pt idx="29">
                  <c:v>140282</c:v>
                </c:pt>
                <c:pt idx="30">
                  <c:v>148088</c:v>
                </c:pt>
                <c:pt idx="31">
                  <c:v>158143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Hoja1!$F$38</c:f>
              <c:strCache>
                <c:ptCount val="1"/>
                <c:pt idx="0">
                  <c:v>Senadurías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Pt>
            <c:idx val="11"/>
            <c:marker>
              <c:symbol val="circle"/>
              <c:size val="6"/>
              <c:spPr>
                <a:solidFill>
                  <a:schemeClr val="tx1"/>
                </a:solidFill>
                <a:ln>
                  <a:solidFill>
                    <a:schemeClr val="tx1"/>
                  </a:solidFill>
                </a:ln>
              </c:spPr>
            </c:marker>
            <c:bubble3D val="0"/>
          </c:dPt>
          <c:dPt>
            <c:idx val="31"/>
            <c:bubble3D val="0"/>
          </c:dPt>
          <c:dLbls>
            <c:dLbl>
              <c:idx val="11"/>
              <c:layout>
                <c:manualLayout>
                  <c:x val="-3.9942429859767099E-2"/>
                  <c:y val="-9.13981316851522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1"/>
              <c:layout>
                <c:manualLayout>
                  <c:x val="-1.0834236186348999E-2"/>
                  <c:y val="-4.30107526881721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Hoja1!$F$39:$F$70</c:f>
              <c:numCache>
                <c:formatCode>General</c:formatCode>
                <c:ptCount val="32"/>
                <c:pt idx="11" formatCode="#,##0">
                  <c:v>1186</c:v>
                </c:pt>
                <c:pt idx="12" formatCode="#,##0">
                  <c:v>2764</c:v>
                </c:pt>
                <c:pt idx="13" formatCode="#,##0">
                  <c:v>4683</c:v>
                </c:pt>
                <c:pt idx="14" formatCode="#,##0">
                  <c:v>6453</c:v>
                </c:pt>
                <c:pt idx="15" formatCode="#,##0">
                  <c:v>8476</c:v>
                </c:pt>
                <c:pt idx="16" formatCode="#,##0">
                  <c:v>10759</c:v>
                </c:pt>
                <c:pt idx="17" formatCode="#,##0">
                  <c:v>13495</c:v>
                </c:pt>
                <c:pt idx="18" formatCode="#,##0">
                  <c:v>16897</c:v>
                </c:pt>
                <c:pt idx="19" formatCode="#,##0">
                  <c:v>21223</c:v>
                </c:pt>
                <c:pt idx="20" formatCode="#,##0">
                  <c:v>24513</c:v>
                </c:pt>
                <c:pt idx="21" formatCode="#,##0">
                  <c:v>27131</c:v>
                </c:pt>
                <c:pt idx="22" formatCode="#,##0">
                  <c:v>30510</c:v>
                </c:pt>
                <c:pt idx="23" formatCode="#,##0">
                  <c:v>34555</c:v>
                </c:pt>
                <c:pt idx="24" formatCode="#,##0">
                  <c:v>38494</c:v>
                </c:pt>
                <c:pt idx="25" formatCode="#,##0">
                  <c:v>43018</c:v>
                </c:pt>
                <c:pt idx="26" formatCode="#,##0">
                  <c:v>46634</c:v>
                </c:pt>
                <c:pt idx="27" formatCode="#,##0">
                  <c:v>50166</c:v>
                </c:pt>
                <c:pt idx="28" formatCode="#,##0">
                  <c:v>55823</c:v>
                </c:pt>
                <c:pt idx="29" formatCode="#,##0">
                  <c:v>61011</c:v>
                </c:pt>
                <c:pt idx="30" formatCode="#,##0">
                  <c:v>66400</c:v>
                </c:pt>
                <c:pt idx="31" formatCode="#,##0">
                  <c:v>74031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38837712"/>
        <c:axId val="-38841520"/>
      </c:lineChart>
      <c:catAx>
        <c:axId val="-38837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Día</a:t>
                </a:r>
              </a:p>
            </c:rich>
          </c:tx>
          <c:overlay val="0"/>
        </c:title>
        <c:majorTickMark val="out"/>
        <c:minorTickMark val="none"/>
        <c:tickLblPos val="nextTo"/>
        <c:crossAx val="-38841520"/>
        <c:crosses val="autoZero"/>
        <c:auto val="1"/>
        <c:lblAlgn val="ctr"/>
        <c:lblOffset val="100"/>
        <c:noMultiLvlLbl val="0"/>
      </c:catAx>
      <c:valAx>
        <c:axId val="-38841520"/>
        <c:scaling>
          <c:orientation val="minMax"/>
          <c:max val="2200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Apoyos enviados</a:t>
                </a:r>
              </a:p>
            </c:rich>
          </c:tx>
          <c:overlay val="0"/>
        </c:title>
        <c:numFmt formatCode="#,##0" sourceLinked="0"/>
        <c:majorTickMark val="out"/>
        <c:minorTickMark val="none"/>
        <c:tickLblPos val="nextTo"/>
        <c:crossAx val="-38837712"/>
        <c:crosses val="autoZero"/>
        <c:crossBetween val="between"/>
        <c:majorUnit val="20000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Arial Narrow"/>
          <a:cs typeface="Arial Narrow"/>
        </a:defRPr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500"/>
            </a:pPr>
            <a:r>
              <a:rPr lang="es-ES" sz="1500" dirty="0"/>
              <a:t>Auxiliares</a:t>
            </a:r>
            <a:r>
              <a:rPr lang="es-ES" sz="1500" baseline="0" dirty="0"/>
              <a:t> registrados </a:t>
            </a:r>
            <a:r>
              <a:rPr lang="es-ES" sz="1500" i="1" baseline="0" dirty="0"/>
              <a:t>vs.</a:t>
            </a:r>
            <a:r>
              <a:rPr lang="es-ES" sz="1500" baseline="0" dirty="0"/>
              <a:t> Auxiliares activos</a:t>
            </a:r>
          </a:p>
          <a:p>
            <a:pPr>
              <a:defRPr sz="1500"/>
            </a:pPr>
            <a:r>
              <a:rPr lang="es-ES" sz="1500" baseline="0" dirty="0"/>
              <a:t>(Del 18 de octubre al </a:t>
            </a:r>
            <a:r>
              <a:rPr lang="es-ES" sz="1500" baseline="0" dirty="0" smtClean="0"/>
              <a:t>6 </a:t>
            </a:r>
            <a:r>
              <a:rPr lang="es-ES" sz="1500" baseline="0" dirty="0"/>
              <a:t>de noviembre)</a:t>
            </a:r>
            <a:endParaRPr lang="es-ES" sz="1500" dirty="0"/>
          </a:p>
        </c:rich>
      </c:tx>
      <c:layout>
        <c:manualLayout>
          <c:xMode val="edge"/>
          <c:yMode val="edge"/>
          <c:x val="0.32265358134581001"/>
          <c:y val="6.2475134348919346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9542829873539"/>
          <c:y val="0.20761391506389601"/>
          <c:w val="0.65788861477137461"/>
          <c:h val="0.57259971601910398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Auxiliares registrados</c:v>
                </c:pt>
              </c:strCache>
            </c:strRef>
          </c:tx>
          <c:spPr>
            <a:ln>
              <a:solidFill>
                <a:srgbClr val="95005E"/>
              </a:solidFill>
            </a:ln>
          </c:spPr>
          <c:marker>
            <c:symbol val="none"/>
          </c:marker>
          <c:dPt>
            <c:idx val="0"/>
            <c:marker>
              <c:symbol val="circle"/>
              <c:size val="6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  <c:spPr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17"/>
            <c:marker>
              <c:symbol val="circle"/>
              <c:size val="5"/>
              <c:spPr>
                <a:solidFill>
                  <a:srgbClr val="7F7F7F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2.0382165605095599E-2"/>
                  <c:y val="6.0185185185185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7"/>
              <c:layout>
                <c:manualLayout>
                  <c:x val="-5.0955414012738799E-3"/>
                  <c:y val="4.6296296296296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Hoja1!$A$2:$A$20</c:f>
              <c:numCache>
                <c:formatCode>d\-mmm</c:formatCode>
                <c:ptCount val="19"/>
                <c:pt idx="0">
                  <c:v>43026</c:v>
                </c:pt>
                <c:pt idx="1">
                  <c:v>43027</c:v>
                </c:pt>
                <c:pt idx="2">
                  <c:v>43028</c:v>
                </c:pt>
                <c:pt idx="3">
                  <c:v>43029</c:v>
                </c:pt>
                <c:pt idx="4">
                  <c:v>43030</c:v>
                </c:pt>
                <c:pt idx="5">
                  <c:v>43031</c:v>
                </c:pt>
                <c:pt idx="6">
                  <c:v>43032</c:v>
                </c:pt>
                <c:pt idx="7">
                  <c:v>43033</c:v>
                </c:pt>
                <c:pt idx="8">
                  <c:v>43034</c:v>
                </c:pt>
                <c:pt idx="9">
                  <c:v>43035</c:v>
                </c:pt>
                <c:pt idx="10">
                  <c:v>43036</c:v>
                </c:pt>
                <c:pt idx="11">
                  <c:v>43037</c:v>
                </c:pt>
                <c:pt idx="12">
                  <c:v>43039</c:v>
                </c:pt>
                <c:pt idx="13">
                  <c:v>43041</c:v>
                </c:pt>
                <c:pt idx="14">
                  <c:v>43042</c:v>
                </c:pt>
                <c:pt idx="15">
                  <c:v>43043</c:v>
                </c:pt>
                <c:pt idx="16">
                  <c:v>43044</c:v>
                </c:pt>
                <c:pt idx="17">
                  <c:v>43045</c:v>
                </c:pt>
                <c:pt idx="18">
                  <c:v>43046</c:v>
                </c:pt>
              </c:numCache>
            </c:numRef>
          </c:cat>
          <c:val>
            <c:numRef>
              <c:f>Hoja1!$B$2:$B$19</c:f>
              <c:numCache>
                <c:formatCode>#,##0</c:formatCode>
                <c:ptCount val="18"/>
                <c:pt idx="0">
                  <c:v>25673</c:v>
                </c:pt>
                <c:pt idx="1">
                  <c:v>29859</c:v>
                </c:pt>
                <c:pt idx="2">
                  <c:v>38582</c:v>
                </c:pt>
                <c:pt idx="3">
                  <c:v>41057</c:v>
                </c:pt>
                <c:pt idx="4">
                  <c:v>46866</c:v>
                </c:pt>
                <c:pt idx="5">
                  <c:v>48876</c:v>
                </c:pt>
                <c:pt idx="6">
                  <c:v>53478</c:v>
                </c:pt>
                <c:pt idx="7">
                  <c:v>59559</c:v>
                </c:pt>
                <c:pt idx="8">
                  <c:v>65193</c:v>
                </c:pt>
                <c:pt idx="9">
                  <c:v>66819</c:v>
                </c:pt>
                <c:pt idx="10">
                  <c:v>67934</c:v>
                </c:pt>
                <c:pt idx="11">
                  <c:v>74039</c:v>
                </c:pt>
                <c:pt idx="12">
                  <c:v>78812</c:v>
                </c:pt>
                <c:pt idx="13">
                  <c:v>81891</c:v>
                </c:pt>
                <c:pt idx="14">
                  <c:v>83558</c:v>
                </c:pt>
                <c:pt idx="15">
                  <c:v>85450</c:v>
                </c:pt>
                <c:pt idx="16">
                  <c:v>86218</c:v>
                </c:pt>
                <c:pt idx="17">
                  <c:v>90196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Auxiliares activos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dPt>
            <c:idx val="11"/>
            <c:marker>
              <c:symbol val="circle"/>
              <c:size val="6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Pt>
            <c:idx val="17"/>
            <c:marker>
              <c:symbol val="circle"/>
              <c:size val="5"/>
              <c:spPr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</c:dPt>
          <c:dLbls>
            <c:dLbl>
              <c:idx val="11"/>
              <c:layout>
                <c:manualLayout>
                  <c:x val="-6.1146697427152799E-2"/>
                  <c:y val="-5.55555555555554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7"/>
              <c:layout>
                <c:manualLayout>
                  <c:x val="-1.52866242038218E-2"/>
                  <c:y val="-6.9444444444444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Hoja1!$A$2:$A$20</c:f>
              <c:numCache>
                <c:formatCode>d\-mmm</c:formatCode>
                <c:ptCount val="19"/>
                <c:pt idx="0">
                  <c:v>43026</c:v>
                </c:pt>
                <c:pt idx="1">
                  <c:v>43027</c:v>
                </c:pt>
                <c:pt idx="2">
                  <c:v>43028</c:v>
                </c:pt>
                <c:pt idx="3">
                  <c:v>43029</c:v>
                </c:pt>
                <c:pt idx="4">
                  <c:v>43030</c:v>
                </c:pt>
                <c:pt idx="5">
                  <c:v>43031</c:v>
                </c:pt>
                <c:pt idx="6">
                  <c:v>43032</c:v>
                </c:pt>
                <c:pt idx="7">
                  <c:v>43033</c:v>
                </c:pt>
                <c:pt idx="8">
                  <c:v>43034</c:v>
                </c:pt>
                <c:pt idx="9">
                  <c:v>43035</c:v>
                </c:pt>
                <c:pt idx="10">
                  <c:v>43036</c:v>
                </c:pt>
                <c:pt idx="11">
                  <c:v>43037</c:v>
                </c:pt>
                <c:pt idx="12">
                  <c:v>43039</c:v>
                </c:pt>
                <c:pt idx="13">
                  <c:v>43041</c:v>
                </c:pt>
                <c:pt idx="14">
                  <c:v>43042</c:v>
                </c:pt>
                <c:pt idx="15">
                  <c:v>43043</c:v>
                </c:pt>
                <c:pt idx="16">
                  <c:v>43044</c:v>
                </c:pt>
                <c:pt idx="17">
                  <c:v>43045</c:v>
                </c:pt>
                <c:pt idx="18">
                  <c:v>43046</c:v>
                </c:pt>
              </c:numCache>
            </c:numRef>
          </c:cat>
          <c:val>
            <c:numRef>
              <c:f>Hoja1!$C$2:$C$19</c:f>
              <c:numCache>
                <c:formatCode>General</c:formatCode>
                <c:ptCount val="18"/>
                <c:pt idx="11" formatCode="#,##0">
                  <c:v>13397</c:v>
                </c:pt>
                <c:pt idx="12" formatCode="#,##0">
                  <c:v>14658</c:v>
                </c:pt>
                <c:pt idx="13" formatCode="#,##0">
                  <c:v>15480</c:v>
                </c:pt>
                <c:pt idx="14" formatCode="#,##0">
                  <c:v>16304</c:v>
                </c:pt>
                <c:pt idx="15" formatCode="#,##0">
                  <c:v>16910</c:v>
                </c:pt>
                <c:pt idx="16" formatCode="#,##0">
                  <c:v>17387</c:v>
                </c:pt>
                <c:pt idx="17" formatCode="#,##0">
                  <c:v>18227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38839888"/>
        <c:axId val="-38833904"/>
      </c:lineChart>
      <c:dateAx>
        <c:axId val="-38839888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crossAx val="-38833904"/>
        <c:crosses val="autoZero"/>
        <c:auto val="1"/>
        <c:lblOffset val="100"/>
        <c:baseTimeUnit val="days"/>
      </c:dateAx>
      <c:valAx>
        <c:axId val="-38833904"/>
        <c:scaling>
          <c:orientation val="minMax"/>
          <c:max val="100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Auxiliares</a:t>
                </a:r>
                <a:endParaRPr lang="es-ES" baseline="0"/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crossAx val="-38839888"/>
        <c:crosses val="autoZero"/>
        <c:crossBetween val="between"/>
        <c:majorUnit val="20000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>
          <a:latin typeface="Arial Narrow"/>
          <a:cs typeface="Arial Narrow"/>
        </a:defRPr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E83571E-064D-4AD6-A6A6-81107169DFBA}" type="datetimeFigureOut">
              <a:rPr lang="es-MX" smtClean="0"/>
              <a:t>08/11/2017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8CE9C8D6-B022-4DE1-9050-803C2F6DBE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1904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9C8D6-B022-4DE1-9050-803C2F6DBE80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2338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50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584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58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21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319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85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5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662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042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83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971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96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22960" y="1426464"/>
            <a:ext cx="8010144" cy="2674620"/>
          </a:xfrm>
        </p:spPr>
        <p:txBody>
          <a:bodyPr>
            <a:normAutofit/>
          </a:bodyPr>
          <a:lstStyle/>
          <a:p>
            <a:r>
              <a:rPr lang="es-MX" b="1" dirty="0" smtClean="0"/>
              <a:t>Candidaturas independientes </a:t>
            </a:r>
            <a:br>
              <a:rPr lang="es-MX" b="1" dirty="0" smtClean="0"/>
            </a:br>
            <a:r>
              <a:rPr lang="es-MX" sz="2700" b="1" dirty="0"/>
              <a:t>Proceso Electoral Federal 2017-2018</a:t>
            </a:r>
            <a:endParaRPr lang="es-MX" sz="2700" b="1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 smtClean="0"/>
          </a:p>
          <a:p>
            <a:pPr algn="r"/>
            <a:r>
              <a:rPr lang="es-MX" dirty="0" smtClean="0"/>
              <a:t>noviembre de 2017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139274"/>
            <a:ext cx="1257300" cy="37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1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247900" y="962026"/>
            <a:ext cx="68008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700" b="1" dirty="0">
                <a:latin typeface="+mj-lt"/>
              </a:rPr>
              <a:t>Aspirantes a una CI para una diputación federal</a:t>
            </a:r>
            <a:endParaRPr lang="es-MX" sz="2700" b="1" dirty="0">
              <a:latin typeface="+mj-lt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31319" y="4478176"/>
            <a:ext cx="75057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lnSpc>
                <a:spcPct val="115000"/>
              </a:lnSpc>
              <a:spcBef>
                <a:spcPts val="450"/>
              </a:spcBef>
              <a:buFont typeface="Symbol" panose="05050102010706020507" pitchFamily="18" charset="2"/>
              <a:buChar char=""/>
            </a:pPr>
            <a:r>
              <a:rPr lang="es-ES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Catorce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aspirantes llevan </a:t>
            </a:r>
            <a:r>
              <a:rPr lang="es-ES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más apoyos recabados que el mínimo ideal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para cruzar el umbral en los 60 días con los que cuentan.</a:t>
            </a:r>
            <a:endParaRPr lang="es-MX" sz="1350" dirty="0">
              <a:latin typeface="Corbel" panose="020B0503020204020204" pitchFamily="34" charset="0"/>
              <a:ea typeface="华文楷体"/>
              <a:cs typeface="Tahom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02" y="1798013"/>
            <a:ext cx="8264211" cy="248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39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1481" t="7037" r="56889" b="11235"/>
          <a:stretch/>
        </p:blipFill>
        <p:spPr>
          <a:xfrm>
            <a:off x="4659207" y="2432868"/>
            <a:ext cx="3988299" cy="309163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0334" t="10370" r="56444" b="9259"/>
          <a:stretch/>
        </p:blipFill>
        <p:spPr>
          <a:xfrm>
            <a:off x="142875" y="2571750"/>
            <a:ext cx="4068536" cy="295275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371850" y="962026"/>
            <a:ext cx="56769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700" b="1" dirty="0">
                <a:latin typeface="+mj-lt"/>
              </a:rPr>
              <a:t>Antecedentes</a:t>
            </a:r>
            <a:endParaRPr lang="es-MX" sz="2700" b="1" dirty="0">
              <a:latin typeface="+mj-lt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42875" y="962025"/>
            <a:ext cx="6710424" cy="117724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100" b="1" dirty="0">
                <a:solidFill>
                  <a:schemeClr val="bg1"/>
                </a:solidFill>
                <a:latin typeface="+mj-lt"/>
              </a:rPr>
              <a:t>PEF 2017-2018:</a:t>
            </a:r>
          </a:p>
          <a:p>
            <a:pPr marL="1882379" indent="-203597">
              <a:buFont typeface="Arial" panose="020B0604020202020204" pitchFamily="34" charset="0"/>
              <a:buChar char="•"/>
            </a:pPr>
            <a:r>
              <a:rPr lang="es-MX" sz="1650" b="1" dirty="0">
                <a:solidFill>
                  <a:schemeClr val="bg1"/>
                </a:solidFill>
                <a:latin typeface="+mj-lt"/>
              </a:rPr>
              <a:t>Más de 450,000 apoyos ciudadanos</a:t>
            </a:r>
            <a:endParaRPr lang="es-MX" sz="1650" b="1" dirty="0">
              <a:solidFill>
                <a:schemeClr val="bg1"/>
              </a:solidFill>
              <a:latin typeface="+mj-lt"/>
            </a:endParaRPr>
          </a:p>
          <a:p>
            <a:pPr marL="1882379" indent="-203597">
              <a:buFont typeface="Arial" panose="020B0604020202020204" pitchFamily="34" charset="0"/>
              <a:buChar char="•"/>
            </a:pPr>
            <a:r>
              <a:rPr lang="es-MX" sz="1650" b="1" dirty="0">
                <a:solidFill>
                  <a:schemeClr val="bg1"/>
                </a:solidFill>
                <a:latin typeface="+mj-lt"/>
              </a:rPr>
              <a:t>32 días</a:t>
            </a:r>
          </a:p>
          <a:p>
            <a:pPr marL="1882379" indent="-203597">
              <a:buFont typeface="Arial" panose="020B0604020202020204" pitchFamily="34" charset="0"/>
              <a:buChar char="•"/>
            </a:pPr>
            <a:r>
              <a:rPr lang="es-MX" sz="1650" b="1" dirty="0">
                <a:solidFill>
                  <a:schemeClr val="bg1"/>
                </a:solidFill>
                <a:latin typeface="+mj-lt"/>
              </a:rPr>
              <a:t>284 aspirantes</a:t>
            </a:r>
            <a:endParaRPr lang="es-MX" sz="16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9489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4463921" y="1332375"/>
            <a:ext cx="4143569" cy="3994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En la </a:t>
            </a:r>
            <a:r>
              <a:rPr lang="es-ES" b="1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última semana el número de firmas </a:t>
            </a:r>
            <a:r>
              <a:rPr lang="es-ES" b="1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prácticamente se </a:t>
            </a:r>
            <a:r>
              <a:rPr lang="es-ES" b="1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duplicó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 al pasar de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252,431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(al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31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de octubre) a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451,742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(al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7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de noviembre).</a:t>
            </a:r>
            <a:endParaRPr lang="es-MX" sz="1350" dirty="0">
              <a:latin typeface="Corbel" panose="020B0503020204020204" pitchFamily="34" charset="0"/>
              <a:ea typeface="华文楷体"/>
              <a:cs typeface="Tahoma" panose="020B0604030504040204" pitchFamily="34" charset="0"/>
            </a:endParaRPr>
          </a:p>
          <a:p>
            <a:pPr marL="342900">
              <a:lnSpc>
                <a:spcPct val="115000"/>
              </a:lnSpc>
            </a:pP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 </a:t>
            </a:r>
            <a:endParaRPr lang="es-MX" sz="1350" dirty="0">
              <a:latin typeface="Corbel" panose="020B0503020204020204" pitchFamily="34" charset="0"/>
              <a:ea typeface="华文楷体"/>
              <a:cs typeface="Tahoma" panose="020B0604030504040204" pitchFamily="34" charset="0"/>
            </a:endParaRPr>
          </a:p>
          <a:p>
            <a:pPr marL="257175" indent="-257175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El número de </a:t>
            </a:r>
            <a:r>
              <a:rPr lang="es-ES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envíos diarios crece exponencialmente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:</a:t>
            </a:r>
          </a:p>
          <a:p>
            <a:pPr marL="600075" lvl="1" indent="-257175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Dos semanas: 11,000 </a:t>
            </a: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apoyos </a:t>
            </a:r>
            <a:r>
              <a:rPr lang="es-ES" sz="135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(23/oct 11,323</a:t>
            </a:r>
            <a:r>
              <a:rPr lang="es-ES" sz="135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)</a:t>
            </a:r>
            <a:endParaRPr lang="es-ES" dirty="0">
              <a:latin typeface="Calibri Light" panose="020F0302020204030204" pitchFamily="34" charset="0"/>
              <a:ea typeface="华文楷体"/>
              <a:cs typeface="Tahoma" panose="020B0604030504040204" pitchFamily="34" charset="0"/>
            </a:endParaRPr>
          </a:p>
          <a:p>
            <a:pPr marL="600075" lvl="1" indent="-257175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Una semana: 22,000 </a:t>
            </a:r>
            <a:r>
              <a:rPr lang="es-ES" sz="135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(29/oct </a:t>
            </a:r>
            <a:r>
              <a:rPr lang="es-ES" sz="135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22,488</a:t>
            </a:r>
            <a:r>
              <a:rPr lang="es-ES" sz="135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) </a:t>
            </a:r>
            <a:endParaRPr lang="es-ES" sz="1350" dirty="0">
              <a:latin typeface="Calibri Light" panose="020F0302020204030204" pitchFamily="34" charset="0"/>
              <a:ea typeface="华文楷体"/>
              <a:cs typeface="Tahoma" panose="020B0604030504040204" pitchFamily="34" charset="0"/>
            </a:endParaRPr>
          </a:p>
          <a:p>
            <a:pPr marL="600075" lvl="1" indent="-257175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es-ES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Ahora </a:t>
            </a:r>
            <a:r>
              <a:rPr lang="es-ES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alrededor de </a:t>
            </a:r>
            <a:r>
              <a:rPr lang="es-ES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40,000 </a:t>
            </a:r>
          </a:p>
          <a:p>
            <a:pPr marL="676275" lvl="1" algn="just">
              <a:lnSpc>
                <a:spcPct val="115000"/>
              </a:lnSpc>
            </a:pPr>
            <a:r>
              <a:rPr lang="es-ES" sz="135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(39,363 firmas adicionales de ayer a hoy, corte 06:00)</a:t>
            </a:r>
            <a:endParaRPr lang="es-MX" sz="1050" dirty="0">
              <a:latin typeface="Corbel" panose="020B0503020204020204" pitchFamily="34" charset="0"/>
              <a:ea typeface="华文楷体"/>
              <a:cs typeface="Tahoma" panose="020B060403050404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671078"/>
              </p:ext>
            </p:extLst>
          </p:nvPr>
        </p:nvGraphicFramePr>
        <p:xfrm>
          <a:off x="231513" y="1410088"/>
          <a:ext cx="4114220" cy="3177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5888"/>
                <a:gridCol w="654941"/>
                <a:gridCol w="1633392"/>
              </a:tblGrid>
              <a:tr h="283496">
                <a:tc gridSpan="3">
                  <a:txBody>
                    <a:bodyPr/>
                    <a:lstStyle/>
                    <a:p>
                      <a:pPr marL="192405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s-MX" sz="15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Corte 06/nov.  23:59</a:t>
                      </a:r>
                      <a:endParaRPr lang="es-MX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366" marR="48366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88" marR="64488" marT="0" marB="0" anchor="ctr"/>
                </a:tc>
              </a:tr>
              <a:tr h="1308530">
                <a:tc gridSpan="2">
                  <a:txBody>
                    <a:bodyPr/>
                    <a:lstStyle/>
                    <a:p>
                      <a:pPr marL="192405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cap="small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Presidencia</a:t>
                      </a:r>
                      <a:r>
                        <a:rPr lang="es-MX" sz="2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	</a:t>
                      </a:r>
                      <a:r>
                        <a:rPr lang="en-US" sz="1200" b="0" spc="-1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US" sz="1200" b="0" spc="-1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Día</a:t>
                      </a:r>
                      <a:r>
                        <a:rPr lang="en-US" sz="1200" b="0" spc="-1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b="0" spc="-1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 </a:t>
                      </a:r>
                      <a:r>
                        <a:rPr lang="en-US" sz="1200" b="0" spc="-1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 120]</a:t>
                      </a: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92405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 aspirantes</a:t>
                      </a: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924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45 aspirantes activos (94%)</a:t>
                      </a: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924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218,701 </a:t>
                      </a: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apoyos (49% del total)</a:t>
                      </a: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92405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s-MX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	          </a:t>
                      </a: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366" marR="48366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274 de 284 (96%)</a:t>
                      </a:r>
                      <a:endParaRPr lang="es-MX" sz="900" b="1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as</a:t>
                      </a:r>
                      <a:r>
                        <a:rPr lang="es-MX" sz="900" b="1" spc="1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</a:t>
                      </a:r>
                      <a:r>
                        <a:rPr lang="es-MX" sz="9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irant</a:t>
                      </a:r>
                      <a:r>
                        <a:rPr lang="es-MX" sz="900" b="1" spc="-1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lang="es-MX" sz="9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 ac</a:t>
                      </a:r>
                      <a:r>
                        <a:rPr lang="es-MX" sz="900" b="1" spc="5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</a:t>
                      </a:r>
                      <a:r>
                        <a:rPr lang="es-MX" sz="9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iv</a:t>
                      </a:r>
                      <a:r>
                        <a:rPr lang="es-MX" sz="900" b="1" spc="-1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lang="es-MX" sz="9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 en el sistema</a:t>
                      </a:r>
                      <a:endParaRPr lang="es-MX" sz="800" b="1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900" b="1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450,875</a:t>
                      </a:r>
                      <a:endParaRPr lang="es-MX" sz="800" b="1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fi</a:t>
                      </a:r>
                      <a:r>
                        <a:rPr lang="es-MX" sz="900" b="1" spc="-1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</a:t>
                      </a:r>
                      <a:r>
                        <a:rPr lang="es-MX" sz="9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mas enviadas</a:t>
                      </a:r>
                      <a:endParaRPr lang="es-MX" sz="8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366" marR="48366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585048">
                <a:tc>
                  <a:txBody>
                    <a:bodyPr/>
                    <a:lstStyle/>
                    <a:p>
                      <a:pPr marL="102235" marR="209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cap="sm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Senadurías </a:t>
                      </a:r>
                      <a:r>
                        <a:rPr lang="es-MX" sz="1200" b="0" spc="-1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s-MX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es-MX" sz="1200" b="0" spc="15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í</a:t>
                      </a:r>
                      <a:r>
                        <a:rPr lang="es-MX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lang="es-MX" sz="1200" b="0" spc="-3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spc="-3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</a:t>
                      </a:r>
                      <a:r>
                        <a:rPr lang="es-MX" sz="1200" b="0" spc="-5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</a:t>
                      </a:r>
                      <a:r>
                        <a:rPr lang="es-MX" sz="1200" b="0" spc="-2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s-MX" sz="1200" b="0" spc="5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es-MX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02235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54 </a:t>
                      </a:r>
                      <a:r>
                        <a:rPr lang="es-MX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aspirantes</a:t>
                      </a:r>
                    </a:p>
                    <a:p>
                      <a:pPr marL="102235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es-MX" sz="11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1022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 aspirantes activos (98%)</a:t>
                      </a:r>
                    </a:p>
                    <a:p>
                      <a:pPr marL="1022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74,031 </a:t>
                      </a: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apoyos (16% del total</a:t>
                      </a:r>
                      <a:r>
                        <a:rPr lang="es-MX" sz="9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r>
                        <a:rPr lang="es-MX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48366" marR="48366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93663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 kern="1200" cap="sm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Diputaciones federales </a:t>
                      </a:r>
                      <a:endParaRPr lang="es-MX" sz="1200" b="1" kern="1200" cap="small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3663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0" spc="-1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s-MX" sz="1200" b="0" spc="-1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Día </a:t>
                      </a:r>
                      <a:r>
                        <a:rPr lang="es-MX" sz="1200" b="0" spc="-1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26* </a:t>
                      </a:r>
                      <a:r>
                        <a:rPr lang="es-MX" sz="1200" b="0" spc="-1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 60]</a:t>
                      </a:r>
                      <a:endParaRPr lang="es-MX" sz="12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93663" indent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s-MX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182 </a:t>
                      </a: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aspirantes en 125 </a:t>
                      </a:r>
                      <a:r>
                        <a:rPr lang="es-MX" sz="11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dttos</a:t>
                      </a: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28 entidades</a:t>
                      </a:r>
                    </a:p>
                    <a:p>
                      <a:pPr marL="93663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176 aspirantes activos (97%)</a:t>
                      </a:r>
                    </a:p>
                    <a:p>
                      <a:pPr marL="93663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158,143 </a:t>
                      </a:r>
                      <a:r>
                        <a:rPr lang="es-MX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apoyos (35% del total</a:t>
                      </a:r>
                      <a:r>
                        <a:rPr lang="es-MX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93663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6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*63 aspirantes obtuvieron su constancia el 5/oct., por lo que su plazo para recabar firmas va del 6/oct. al 4/dic.</a:t>
                      </a: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366" marR="48366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786110"/>
              </p:ext>
            </p:extLst>
          </p:nvPr>
        </p:nvGraphicFramePr>
        <p:xfrm>
          <a:off x="248891" y="4832091"/>
          <a:ext cx="4110838" cy="6261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4496"/>
                <a:gridCol w="701321"/>
                <a:gridCol w="1375022"/>
              </a:tblGrid>
              <a:tr h="503853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Por Aspirante ‘Activo’ se entiende todo aquel del que se han recibido apoyos o, en su defecto, ha registrado auxiliares.</a:t>
                      </a:r>
                      <a:endParaRPr lang="es-MX" sz="8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366" marR="48366" marT="0" marB="0" anchor="ctr"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22301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366" marR="4836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43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37"/>
          <p:cNvGrpSpPr/>
          <p:nvPr/>
        </p:nvGrpSpPr>
        <p:grpSpPr>
          <a:xfrm>
            <a:off x="752475" y="1114425"/>
            <a:ext cx="7667625" cy="4219575"/>
            <a:chOff x="0" y="0"/>
            <a:chExt cx="5689600" cy="3568700"/>
          </a:xfrm>
        </p:grpSpPr>
        <p:graphicFrame>
          <p:nvGraphicFramePr>
            <p:cNvPr id="3" name="Gráfico 2"/>
            <p:cNvGraphicFramePr/>
            <p:nvPr>
              <p:extLst>
                <p:ext uri="{D42A27DB-BD31-4B8C-83A1-F6EECF244321}">
                  <p14:modId xmlns:p14="http://schemas.microsoft.com/office/powerpoint/2010/main" val="1746706508"/>
                </p:ext>
              </p:extLst>
            </p:nvPr>
          </p:nvGraphicFramePr>
          <p:xfrm>
            <a:off x="0" y="0"/>
            <a:ext cx="5689600" cy="35687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CuadroTexto 27"/>
            <p:cNvSpPr txBox="1"/>
            <p:nvPr/>
          </p:nvSpPr>
          <p:spPr>
            <a:xfrm>
              <a:off x="939032" y="2451100"/>
              <a:ext cx="787400" cy="369332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050">
                  <a:latin typeface="Arial Narrow"/>
                  <a:cs typeface="Arial Narrow"/>
                </a:rPr>
                <a:t>Inicio Diputaciones*</a:t>
              </a:r>
            </a:p>
          </p:txBody>
        </p:sp>
        <p:sp>
          <p:nvSpPr>
            <p:cNvPr id="5" name="CuadroTexto 28"/>
            <p:cNvSpPr txBox="1"/>
            <p:nvPr/>
          </p:nvSpPr>
          <p:spPr>
            <a:xfrm>
              <a:off x="1688565" y="2406650"/>
              <a:ext cx="673100" cy="369332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050">
                  <a:latin typeface="Arial Narrow"/>
                  <a:cs typeface="Arial Narrow"/>
                </a:rPr>
                <a:t>Inicio </a:t>
              </a:r>
            </a:p>
            <a:p>
              <a:pPr algn="ctr"/>
              <a:r>
                <a:rPr lang="es-ES" sz="1050">
                  <a:latin typeface="Arial Narrow"/>
                  <a:cs typeface="Arial Narrow"/>
                </a:rPr>
                <a:t>Presidencia</a:t>
              </a:r>
            </a:p>
          </p:txBody>
        </p:sp>
        <p:sp>
          <p:nvSpPr>
            <p:cNvPr id="6" name="CuadroTexto 29"/>
            <p:cNvSpPr txBox="1"/>
            <p:nvPr/>
          </p:nvSpPr>
          <p:spPr>
            <a:xfrm>
              <a:off x="2236213" y="2326395"/>
              <a:ext cx="660400" cy="314541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050" dirty="0">
                  <a:latin typeface="Arial Narrow"/>
                  <a:cs typeface="Arial Narrow"/>
                </a:rPr>
                <a:t>Inicio Senadurías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177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846772"/>
              </p:ext>
            </p:extLst>
          </p:nvPr>
        </p:nvGraphicFramePr>
        <p:xfrm>
          <a:off x="371475" y="1295400"/>
          <a:ext cx="8210550" cy="401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658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71850" y="962026"/>
            <a:ext cx="56769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700" b="1" dirty="0">
                <a:latin typeface="+mj-lt"/>
              </a:rPr>
              <a:t>Auxiliares</a:t>
            </a:r>
            <a:endParaRPr lang="es-MX" sz="2700" b="1" dirty="0">
              <a:latin typeface="+mj-lt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76275" y="4196249"/>
            <a:ext cx="8372475" cy="126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ES" sz="1500" b="1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2 </a:t>
            </a:r>
            <a:r>
              <a:rPr lang="es-ES" sz="1500" b="1" dirty="0">
                <a:latin typeface="Calibri Light" panose="020F0302020204030204" pitchFamily="34" charset="0"/>
                <a:ea typeface="华文楷体"/>
                <a:cs typeface="Times New Roman" panose="02020603050405020304" pitchFamily="18" charset="0"/>
              </a:rPr>
              <a:t>de cada 10 están utilizando la aplicación y enviando apoyos: </a:t>
            </a:r>
            <a:r>
              <a:rPr lang="es-ES" sz="150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18,227 </a:t>
            </a:r>
            <a:r>
              <a:rPr lang="es-ES" sz="150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han utilizado la </a:t>
            </a:r>
            <a:r>
              <a:rPr lang="es-ES" sz="150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aplicación.</a:t>
            </a:r>
          </a:p>
          <a:p>
            <a:pPr marL="257175" indent="-257175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ES" sz="1500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En </a:t>
            </a:r>
            <a:r>
              <a:rPr lang="es-ES" sz="1500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promedio,</a:t>
            </a:r>
            <a:r>
              <a:rPr lang="es-ES" sz="150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 </a:t>
            </a:r>
            <a:r>
              <a:rPr lang="es-ES" sz="150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los auxiliares activos han </a:t>
            </a:r>
            <a:r>
              <a:rPr lang="es-ES" sz="150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logrado recabar </a:t>
            </a:r>
            <a:r>
              <a:rPr lang="es-ES" sz="1500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25 </a:t>
            </a:r>
            <a:r>
              <a:rPr lang="es-ES" sz="1500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apoyos cada </a:t>
            </a:r>
            <a:r>
              <a:rPr lang="es-ES" sz="1500" b="1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uno: menos de 1 al día.</a:t>
            </a:r>
          </a:p>
          <a:p>
            <a:pPr marL="257175" indent="-257175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ES" sz="150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El </a:t>
            </a:r>
            <a:r>
              <a:rPr lang="es-ES" sz="150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bajo número de auxiliares activos no está relacionado con el desempeño de la </a:t>
            </a:r>
            <a:r>
              <a:rPr lang="es-ES" sz="1500" dirty="0"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APP:</a:t>
            </a:r>
          </a:p>
          <a:p>
            <a:pPr lvl="1" algn="just">
              <a:lnSpc>
                <a:spcPct val="115000"/>
              </a:lnSpc>
            </a:pPr>
            <a:r>
              <a:rPr lang="es-ES" sz="21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华文楷体"/>
                <a:cs typeface="Tahom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es-ES" sz="21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华文楷体"/>
                <a:cs typeface="Tahoma" panose="020B0604030504040204" pitchFamily="34" charset="0"/>
              </a:rPr>
              <a:t>47,454 descargas = 53% de los auxiliares registrados</a:t>
            </a:r>
            <a:endParaRPr lang="es-MX" sz="2100" dirty="0">
              <a:solidFill>
                <a:schemeClr val="accent6">
                  <a:lumMod val="50000"/>
                </a:schemeClr>
              </a:solidFill>
              <a:latin typeface="Corbel" panose="020B0503020204020204" pitchFamily="34" charset="0"/>
              <a:ea typeface="华文楷体"/>
              <a:cs typeface="Tahoma" panose="020B0604030504040204" pitchFamily="34" charset="0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2299257"/>
              </p:ext>
            </p:extLst>
          </p:nvPr>
        </p:nvGraphicFramePr>
        <p:xfrm>
          <a:off x="314909" y="1193153"/>
          <a:ext cx="7886700" cy="3150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132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89858" y="962026"/>
            <a:ext cx="85588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700" b="1" dirty="0">
                <a:latin typeface="+mj-lt"/>
              </a:rPr>
              <a:t>Aspirantes a una CI para la Presidencia </a:t>
            </a:r>
            <a:r>
              <a:rPr lang="es-MX" sz="2100" dirty="0">
                <a:latin typeface="+mj-lt"/>
              </a:rPr>
              <a:t>(Primeros cinco lugares) </a:t>
            </a:r>
            <a:endParaRPr lang="es-MX" sz="2700" dirty="0"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33" y="1639129"/>
            <a:ext cx="6223031" cy="3831668"/>
          </a:xfrm>
          <a:prstGeom prst="rect">
            <a:avLst/>
          </a:prstGeom>
        </p:spPr>
      </p:pic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678672"/>
              </p:ext>
            </p:extLst>
          </p:nvPr>
        </p:nvGraphicFramePr>
        <p:xfrm>
          <a:off x="6542851" y="2809680"/>
          <a:ext cx="2561885" cy="1221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3152"/>
                <a:gridCol w="572911"/>
                <a:gridCol w="572911"/>
                <a:gridCol w="572911"/>
              </a:tblGrid>
              <a:tr h="41148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>
                          <a:effectLst/>
                          <a:latin typeface="+mj-lt"/>
                        </a:rPr>
                        <a:t>Total recibido</a:t>
                      </a:r>
                      <a:br>
                        <a:rPr lang="es-MX" sz="800" b="1" u="none" strike="noStrike" dirty="0">
                          <a:effectLst/>
                          <a:latin typeface="+mj-lt"/>
                        </a:rPr>
                      </a:br>
                      <a:r>
                        <a:rPr lang="es-MX" sz="800" b="1" u="none" strike="noStrike" dirty="0">
                          <a:effectLst/>
                          <a:latin typeface="+mj-lt"/>
                        </a:rPr>
                        <a:t>(6-nov)</a:t>
                      </a:r>
                      <a:endParaRPr lang="es-MX" sz="8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>
                          <a:effectLst/>
                          <a:latin typeface="+mj-lt"/>
                        </a:rPr>
                        <a:t>% Días</a:t>
                      </a:r>
                      <a:endParaRPr lang="es-MX" sz="8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>
                          <a:effectLst/>
                          <a:latin typeface="+mj-lt"/>
                        </a:rPr>
                        <a:t>% Avance</a:t>
                      </a:r>
                      <a:endParaRPr lang="es-MX" sz="8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u="none" strike="noStrike" dirty="0">
                          <a:effectLst/>
                          <a:latin typeface="+mj-lt"/>
                        </a:rPr>
                        <a:t>Diferencia</a:t>
                      </a:r>
                      <a:endParaRPr lang="es-MX" sz="800" b="1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effectLst/>
                          <a:latin typeface="+mj-lt"/>
                        </a:rPr>
                        <a:t>80,087 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18%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9.2%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-9.1%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effectLst/>
                          <a:latin typeface="+mj-lt"/>
                        </a:rPr>
                        <a:t>73,710 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18%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8.5%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-9.8%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23,677 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effectLst/>
                          <a:latin typeface="+mj-lt"/>
                        </a:rPr>
                        <a:t>18%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2.7%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-15.6%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17,995 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18%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effectLst/>
                          <a:latin typeface="+mj-lt"/>
                        </a:rPr>
                        <a:t>2.1%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-16.3%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</a:tr>
              <a:tr h="162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15,058 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effectLst/>
                          <a:latin typeface="+mj-lt"/>
                        </a:rPr>
                        <a:t>18%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>
                          <a:effectLst/>
                          <a:latin typeface="+mj-lt"/>
                        </a:rPr>
                        <a:t>1.7%</a:t>
                      </a:r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effectLst/>
                          <a:latin typeface="+mj-lt"/>
                        </a:rPr>
                        <a:t>-16.6%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5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53985" y="5673347"/>
            <a:ext cx="61427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350" b="1" dirty="0">
                <a:solidFill>
                  <a:schemeClr val="bg1">
                    <a:lumMod val="85000"/>
                  </a:schemeClr>
                </a:solidFill>
              </a:rPr>
              <a:t>Apoyos diarios enviados en 24 horas (conteo por sistema) corte al 6/nov a las 23:59</a:t>
            </a:r>
            <a:endParaRPr lang="es-MX" sz="135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20062" y="1865572"/>
            <a:ext cx="13856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350" b="1" dirty="0">
                <a:solidFill>
                  <a:schemeClr val="accent1">
                    <a:lumMod val="75000"/>
                  </a:schemeClr>
                </a:solidFill>
              </a:rPr>
              <a:t>Margarita Zavala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120061" y="2617669"/>
            <a:ext cx="13501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350" b="1" dirty="0">
                <a:solidFill>
                  <a:schemeClr val="accent1">
                    <a:lumMod val="75000"/>
                  </a:schemeClr>
                </a:solidFill>
              </a:rPr>
              <a:t>Jaime Rodríguez</a:t>
            </a: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677" y="1686571"/>
            <a:ext cx="7464263" cy="612775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677" y="2493384"/>
            <a:ext cx="7464263" cy="612775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0677" y="3300198"/>
            <a:ext cx="7464263" cy="612775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0677" y="4107011"/>
            <a:ext cx="7464263" cy="612775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0677" y="4913825"/>
            <a:ext cx="7464263" cy="612775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489858" y="962026"/>
            <a:ext cx="85588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700" b="1" dirty="0">
                <a:latin typeface="+mj-lt"/>
              </a:rPr>
              <a:t>Aspirantes a una CI para la Presidencia </a:t>
            </a:r>
            <a:r>
              <a:rPr lang="es-MX" sz="2100" dirty="0">
                <a:latin typeface="+mj-lt"/>
              </a:rPr>
              <a:t>(Primeros cinco lugares) </a:t>
            </a:r>
            <a:endParaRPr lang="es-MX" sz="2700" dirty="0">
              <a:latin typeface="+mj-lt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120062" y="3369767"/>
            <a:ext cx="13011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dirty="0">
                <a:solidFill>
                  <a:schemeClr val="accent1">
                    <a:lumMod val="75000"/>
                  </a:schemeClr>
                </a:solidFill>
              </a:rPr>
              <a:t>Ma. de Jesús Patricio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120062" y="4329614"/>
            <a:ext cx="11535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dirty="0">
                <a:solidFill>
                  <a:schemeClr val="accent1">
                    <a:lumMod val="75000"/>
                  </a:schemeClr>
                </a:solidFill>
              </a:rPr>
              <a:t>Armando Ríos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120062" y="5081712"/>
            <a:ext cx="1153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dirty="0">
                <a:solidFill>
                  <a:schemeClr val="accent1">
                    <a:lumMod val="75000"/>
                  </a:schemeClr>
                </a:solidFill>
              </a:rPr>
              <a:t>Pedro Ferriz</a:t>
            </a:r>
          </a:p>
        </p:txBody>
      </p:sp>
    </p:spTree>
    <p:extLst>
      <p:ext uri="{BB962C8B-B14F-4D97-AF65-F5344CB8AC3E}">
        <p14:creationId xmlns:p14="http://schemas.microsoft.com/office/powerpoint/2010/main" val="154458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89858" y="962026"/>
            <a:ext cx="85588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700" b="1" dirty="0">
                <a:latin typeface="+mj-lt"/>
              </a:rPr>
              <a:t>Aspirantes a una CI </a:t>
            </a:r>
            <a:r>
              <a:rPr lang="es-MX" sz="2700" b="1">
                <a:latin typeface="+mj-lt"/>
              </a:rPr>
              <a:t>para una senaduría </a:t>
            </a:r>
            <a:r>
              <a:rPr lang="es-MX" sz="2100">
                <a:latin typeface="+mj-lt"/>
              </a:rPr>
              <a:t>(Primeros </a:t>
            </a:r>
            <a:r>
              <a:rPr lang="es-MX" sz="2100" dirty="0">
                <a:latin typeface="+mj-lt"/>
              </a:rPr>
              <a:t>cinco lugares) </a:t>
            </a:r>
            <a:endParaRPr lang="es-MX" sz="2700" dirty="0"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15" y="2264424"/>
            <a:ext cx="7655867" cy="151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50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2171</TotalTime>
  <Words>436</Words>
  <Application>Microsoft Office PowerPoint</Application>
  <PresentationFormat>Carta (216 x 279 mm)</PresentationFormat>
  <Paragraphs>94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21" baseType="lpstr">
      <vt:lpstr>Arial</vt:lpstr>
      <vt:lpstr>Arial Narrow</vt:lpstr>
      <vt:lpstr>Calibri</vt:lpstr>
      <vt:lpstr>Calibri Light</vt:lpstr>
      <vt:lpstr>Corbel</vt:lpstr>
      <vt:lpstr>华文楷体</vt:lpstr>
      <vt:lpstr>Symbol</vt:lpstr>
      <vt:lpstr>Tahoma</vt:lpstr>
      <vt:lpstr>Times New Roman</vt:lpstr>
      <vt:lpstr>Wingdings</vt:lpstr>
      <vt:lpstr>Retrospección</vt:lpstr>
      <vt:lpstr>Candidaturas independientes  Proceso Electoral Federal 2017-2018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Prerrogativas de partidos políticos y candidatos independientes</dc:title>
  <dc:creator>INE</dc:creator>
  <cp:lastModifiedBy>Luis Mendoza Oviedo</cp:lastModifiedBy>
  <cp:revision>181</cp:revision>
  <cp:lastPrinted>2017-11-08T16:57:46Z</cp:lastPrinted>
  <dcterms:created xsi:type="dcterms:W3CDTF">2016-04-27T13:08:55Z</dcterms:created>
  <dcterms:modified xsi:type="dcterms:W3CDTF">2017-11-08T16:57:48Z</dcterms:modified>
</cp:coreProperties>
</file>